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  <p:sldMasterId id="2147483662" r:id="rId2"/>
    <p:sldMasterId id="2147483675" r:id="rId3"/>
  </p:sldMasterIdLst>
  <p:notesMasterIdLst>
    <p:notesMasterId r:id="rId13"/>
  </p:notesMasterIdLst>
  <p:sldIdLst>
    <p:sldId id="525" r:id="rId4"/>
    <p:sldId id="517" r:id="rId5"/>
    <p:sldId id="530" r:id="rId6"/>
    <p:sldId id="529" r:id="rId7"/>
    <p:sldId id="531" r:id="rId8"/>
    <p:sldId id="532" r:id="rId9"/>
    <p:sldId id="534" r:id="rId10"/>
    <p:sldId id="537" r:id="rId11"/>
    <p:sldId id="528" r:id="rId12"/>
  </p:sldIdLst>
  <p:sldSz cx="10693400" cy="7561263"/>
  <p:notesSz cx="6808788" cy="9940925"/>
  <p:defaultTextStyle>
    <a:defPPr>
      <a:defRPr lang="ru-RU"/>
    </a:defPPr>
    <a:lvl1pPr marL="0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20954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41907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62856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83810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604763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25715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46668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67621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BAD0"/>
    <a:srgbClr val="BAE6E8"/>
    <a:srgbClr val="80ABE0"/>
    <a:srgbClr val="CA6008"/>
    <a:srgbClr val="AD5207"/>
    <a:srgbClr val="3A7DCE"/>
    <a:srgbClr val="72A2DC"/>
    <a:srgbClr val="6AA4FA"/>
    <a:srgbClr val="C72F50"/>
    <a:srgbClr val="B129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75" autoAdjust="0"/>
    <p:restoredTop sz="93838" autoAdjust="0"/>
  </p:normalViewPr>
  <p:slideViewPr>
    <p:cSldViewPr showGuides="1">
      <p:cViewPr>
        <p:scale>
          <a:sx n="110" d="100"/>
          <a:sy n="110" d="100"/>
        </p:scale>
        <p:origin x="-1254" y="354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10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8" y="10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09.09.2020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7713"/>
            <a:ext cx="5275262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6" tIns="46042" rIns="92086" bIns="460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2" y="4721951"/>
            <a:ext cx="5447030" cy="4473416"/>
          </a:xfrm>
          <a:prstGeom prst="rect">
            <a:avLst/>
          </a:prstGeom>
        </p:spPr>
        <p:txBody>
          <a:bodyPr vert="horz" lIns="92086" tIns="46042" rIns="92086" bIns="460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42162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8" y="9442162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954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907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2856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3810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4763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5715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6668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7621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0633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32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0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19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3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4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5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6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7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0954" indent="0">
              <a:buNone/>
              <a:defRPr sz="3200"/>
            </a:lvl2pPr>
            <a:lvl3pPr marL="1041907" indent="0">
              <a:buNone/>
              <a:defRPr sz="2700"/>
            </a:lvl3pPr>
            <a:lvl4pPr marL="1562856" indent="0">
              <a:buNone/>
              <a:defRPr sz="2300"/>
            </a:lvl4pPr>
            <a:lvl5pPr marL="2083810" indent="0">
              <a:buNone/>
              <a:defRPr sz="2300"/>
            </a:lvl5pPr>
            <a:lvl6pPr marL="2604763" indent="0">
              <a:buNone/>
              <a:defRPr sz="2300"/>
            </a:lvl6pPr>
            <a:lvl7pPr marL="3125715" indent="0">
              <a:buNone/>
              <a:defRPr sz="2300"/>
            </a:lvl7pPr>
            <a:lvl8pPr marL="3646668" indent="0">
              <a:buNone/>
              <a:defRPr sz="2300"/>
            </a:lvl8pPr>
            <a:lvl9pPr marL="4167621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0954" indent="0">
              <a:buNone/>
              <a:defRPr sz="1400"/>
            </a:lvl2pPr>
            <a:lvl3pPr marL="1041907" indent="0">
              <a:buNone/>
              <a:defRPr sz="1100"/>
            </a:lvl3pPr>
            <a:lvl4pPr marL="1562856" indent="0">
              <a:buNone/>
              <a:defRPr sz="1000"/>
            </a:lvl4pPr>
            <a:lvl5pPr marL="2083810" indent="0">
              <a:buNone/>
              <a:defRPr sz="1000"/>
            </a:lvl5pPr>
            <a:lvl6pPr marL="2604763" indent="0">
              <a:buNone/>
              <a:defRPr sz="1000"/>
            </a:lvl6pPr>
            <a:lvl7pPr marL="3125715" indent="0">
              <a:buNone/>
              <a:defRPr sz="1000"/>
            </a:lvl7pPr>
            <a:lvl8pPr marL="3646668" indent="0">
              <a:buNone/>
              <a:defRPr sz="1000"/>
            </a:lvl8pPr>
            <a:lvl9pPr marL="416762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6"/>
            <a:ext cx="10691543" cy="7556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9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4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9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8309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0293" y="5652283"/>
            <a:ext cx="1080479" cy="4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4" tIns="45693" rIns="91384" bIns="45693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36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49"/>
            <a:ext cx="8561139" cy="5324476"/>
          </a:xfrm>
        </p:spPr>
        <p:txBody>
          <a:bodyPr/>
          <a:lstStyle>
            <a:lvl1pPr marL="363320" indent="0">
              <a:buFontTx/>
              <a:buNone/>
              <a:defRPr b="1">
                <a:latin typeface="+mj-lt"/>
              </a:defRPr>
            </a:lvl1pPr>
            <a:lvl2pPr marL="360146" indent="3175">
              <a:defRPr>
                <a:latin typeface="+mj-lt"/>
              </a:defRPr>
            </a:lvl2pPr>
            <a:lvl3pPr marL="628271" indent="-260193">
              <a:tabLst/>
              <a:defRPr>
                <a:latin typeface="+mj-lt"/>
              </a:defRPr>
            </a:lvl3pPr>
            <a:lvl4pPr marL="0" indent="360146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4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3A6B9-B177-4644-BFBC-8DDE28C4B1C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861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2"/>
            <a:ext cx="10691544" cy="755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49"/>
            <a:ext cx="8561139" cy="5324476"/>
          </a:xfrm>
        </p:spPr>
        <p:txBody>
          <a:bodyPr/>
          <a:lstStyle>
            <a:lvl1pPr marL="363320" indent="0">
              <a:buFontTx/>
              <a:buNone/>
              <a:defRPr b="1">
                <a:latin typeface="+mj-lt"/>
              </a:defRPr>
            </a:lvl1pPr>
            <a:lvl2pPr marL="363320" indent="0">
              <a:defRPr>
                <a:latin typeface="+mj-lt"/>
              </a:defRPr>
            </a:lvl2pPr>
            <a:lvl3pPr marL="628271" indent="-260193">
              <a:defRPr>
                <a:latin typeface="+mj-lt"/>
              </a:defRPr>
            </a:lvl3pPr>
            <a:lvl4pPr marL="0" indent="360146">
              <a:defRPr>
                <a:latin typeface="+mj-lt"/>
              </a:defRPr>
            </a:lvl4pPr>
            <a:lvl5pPr marL="143423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4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601E3-934E-4DFF-818C-504F3426417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420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2"/>
            <a:ext cx="10691544" cy="755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0" y="3781427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21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424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364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485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607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728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85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697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C501B-4E2B-4832-9757-F10EE7719FD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747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3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62E8A-D21D-4675-B1D4-BFFDF2E6396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211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9" y="1771651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16" indent="0">
              <a:buNone/>
              <a:defRPr sz="2300" b="1"/>
            </a:lvl2pPr>
            <a:lvl3pPr marL="1042431" indent="0">
              <a:buNone/>
              <a:defRPr sz="2000" b="1"/>
            </a:lvl3pPr>
            <a:lvl4pPr marL="1563643" indent="0">
              <a:buNone/>
              <a:defRPr sz="1800" b="1"/>
            </a:lvl4pPr>
            <a:lvl5pPr marL="2084859" indent="0">
              <a:buNone/>
              <a:defRPr sz="1800" b="1"/>
            </a:lvl5pPr>
            <a:lvl6pPr marL="2606074" indent="0">
              <a:buNone/>
              <a:defRPr sz="1800" b="1"/>
            </a:lvl6pPr>
            <a:lvl7pPr marL="3127288" indent="0">
              <a:buNone/>
              <a:defRPr sz="1800" b="1"/>
            </a:lvl7pPr>
            <a:lvl8pPr marL="3648504" indent="0">
              <a:buNone/>
              <a:defRPr sz="1800" b="1"/>
            </a:lvl8pPr>
            <a:lvl9pPr marL="416972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9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1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16" indent="0">
              <a:buNone/>
              <a:defRPr sz="2300" b="1"/>
            </a:lvl2pPr>
            <a:lvl3pPr marL="1042431" indent="0">
              <a:buNone/>
              <a:defRPr sz="2000" b="1"/>
            </a:lvl3pPr>
            <a:lvl4pPr marL="1563643" indent="0">
              <a:buNone/>
              <a:defRPr sz="1800" b="1"/>
            </a:lvl4pPr>
            <a:lvl5pPr marL="2084859" indent="0">
              <a:buNone/>
              <a:defRPr sz="1800" b="1"/>
            </a:lvl5pPr>
            <a:lvl6pPr marL="2606074" indent="0">
              <a:buNone/>
              <a:defRPr sz="1800" b="1"/>
            </a:lvl6pPr>
            <a:lvl7pPr marL="3127288" indent="0">
              <a:buNone/>
              <a:defRPr sz="1800" b="1"/>
            </a:lvl7pPr>
            <a:lvl8pPr marL="3648504" indent="0">
              <a:buNone/>
              <a:defRPr sz="1800" b="1"/>
            </a:lvl8pPr>
            <a:lvl9pPr marL="416972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74243-4183-412B-9ABD-985BC6C790A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9958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D36CE-9CA3-4181-827F-8DCD6D84AE8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139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5" y="2111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4" y="1771652"/>
            <a:ext cx="8561139" cy="5324476"/>
          </a:xfrm>
        </p:spPr>
        <p:txBody>
          <a:bodyPr/>
          <a:lstStyle>
            <a:lvl1pPr marL="363136" indent="0">
              <a:buFontTx/>
              <a:buNone/>
              <a:defRPr b="1">
                <a:latin typeface="+mj-lt"/>
              </a:defRPr>
            </a:lvl1pPr>
            <a:lvl2pPr marL="359963" indent="3175">
              <a:defRPr>
                <a:latin typeface="+mj-lt"/>
              </a:defRPr>
            </a:lvl2pPr>
            <a:lvl3pPr marL="627956" indent="-260062">
              <a:tabLst/>
              <a:defRPr>
                <a:latin typeface="+mj-lt"/>
              </a:defRPr>
            </a:lvl3pPr>
            <a:lvl4pPr marL="0" indent="3599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338" tIns="45670" rIns="91338" bIns="4567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5"/>
            <a:ext cx="8580438" cy="1219199"/>
          </a:xfrm>
        </p:spPr>
        <p:txBody>
          <a:bodyPr/>
          <a:lstStyle>
            <a:lvl1pPr marL="0" marR="0" indent="0" defTabSz="10419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19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9504" y="6476082"/>
            <a:ext cx="662769" cy="71878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23D28761-045E-41C1-82DC-66E48413865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03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5" y="301056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5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1216" indent="0">
              <a:buNone/>
              <a:defRPr sz="1400"/>
            </a:lvl2pPr>
            <a:lvl3pPr marL="1042431" indent="0">
              <a:buNone/>
              <a:defRPr sz="1100"/>
            </a:lvl3pPr>
            <a:lvl4pPr marL="1563643" indent="0">
              <a:buNone/>
              <a:defRPr sz="1000"/>
            </a:lvl4pPr>
            <a:lvl5pPr marL="2084859" indent="0">
              <a:buNone/>
              <a:defRPr sz="1000"/>
            </a:lvl5pPr>
            <a:lvl6pPr marL="2606074" indent="0">
              <a:buNone/>
              <a:defRPr sz="1000"/>
            </a:lvl6pPr>
            <a:lvl7pPr marL="3127288" indent="0">
              <a:buNone/>
              <a:defRPr sz="1000"/>
            </a:lvl7pPr>
            <a:lvl8pPr marL="3648504" indent="0">
              <a:buNone/>
              <a:defRPr sz="1000"/>
            </a:lvl8pPr>
            <a:lvl9pPr marL="416972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0D88D-23BF-4F6D-9D9E-980C4E6FDBB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7072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216" indent="0">
              <a:buNone/>
              <a:defRPr sz="3200"/>
            </a:lvl2pPr>
            <a:lvl3pPr marL="1042431" indent="0">
              <a:buNone/>
              <a:defRPr sz="2700"/>
            </a:lvl3pPr>
            <a:lvl4pPr marL="1563643" indent="0">
              <a:buNone/>
              <a:defRPr sz="2300"/>
            </a:lvl4pPr>
            <a:lvl5pPr marL="2084859" indent="0">
              <a:buNone/>
              <a:defRPr sz="2300"/>
            </a:lvl5pPr>
            <a:lvl6pPr marL="2606074" indent="0">
              <a:buNone/>
              <a:defRPr sz="2300"/>
            </a:lvl6pPr>
            <a:lvl7pPr marL="3127288" indent="0">
              <a:buNone/>
              <a:defRPr sz="2300"/>
            </a:lvl7pPr>
            <a:lvl8pPr marL="3648504" indent="0">
              <a:buNone/>
              <a:defRPr sz="2300"/>
            </a:lvl8pPr>
            <a:lvl9pPr marL="4169720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1216" indent="0">
              <a:buNone/>
              <a:defRPr sz="1400"/>
            </a:lvl2pPr>
            <a:lvl3pPr marL="1042431" indent="0">
              <a:buNone/>
              <a:defRPr sz="1100"/>
            </a:lvl3pPr>
            <a:lvl4pPr marL="1563643" indent="0">
              <a:buNone/>
              <a:defRPr sz="1000"/>
            </a:lvl4pPr>
            <a:lvl5pPr marL="2084859" indent="0">
              <a:buNone/>
              <a:defRPr sz="1000"/>
            </a:lvl5pPr>
            <a:lvl6pPr marL="2606074" indent="0">
              <a:buNone/>
              <a:defRPr sz="1000"/>
            </a:lvl6pPr>
            <a:lvl7pPr marL="3127288" indent="0">
              <a:buNone/>
              <a:defRPr sz="1000"/>
            </a:lvl7pPr>
            <a:lvl8pPr marL="3648504" indent="0">
              <a:buNone/>
              <a:defRPr sz="1000"/>
            </a:lvl8pPr>
            <a:lvl9pPr marL="416972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C7C95-52F3-43E8-A3F0-A70943C2F73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234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7499B-DCB3-44E4-83E9-C99A354CF2A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7001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3B969-0D5B-45B2-BCA1-EC4E00536D0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164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5"/>
            <a:ext cx="10691543" cy="7556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5383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0290" y="5652278"/>
            <a:ext cx="1080479" cy="4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83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49"/>
            <a:ext cx="8561139" cy="5324476"/>
          </a:xfrm>
        </p:spPr>
        <p:txBody>
          <a:bodyPr/>
          <a:lstStyle>
            <a:lvl1pPr marL="363484" indent="0">
              <a:buFontTx/>
              <a:buNone/>
              <a:defRPr b="1">
                <a:latin typeface="+mj-lt"/>
              </a:defRPr>
            </a:lvl1pPr>
            <a:lvl2pPr marL="360309" indent="3175">
              <a:defRPr>
                <a:latin typeface="+mj-lt"/>
              </a:defRPr>
            </a:lvl2pPr>
            <a:lvl3pPr marL="628555" indent="-260311">
              <a:tabLst/>
              <a:defRPr>
                <a:latin typeface="+mj-lt"/>
              </a:defRPr>
            </a:lvl3pPr>
            <a:lvl4pPr marL="0" indent="36030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856E9-D54F-41F8-AAD8-110CBD6F801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2163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0691544" cy="755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49"/>
            <a:ext cx="8561139" cy="5324476"/>
          </a:xfrm>
        </p:spPr>
        <p:txBody>
          <a:bodyPr/>
          <a:lstStyle>
            <a:lvl1pPr marL="363484" indent="0">
              <a:buFontTx/>
              <a:buNone/>
              <a:defRPr b="1">
                <a:latin typeface="+mj-lt"/>
              </a:defRPr>
            </a:lvl1pPr>
            <a:lvl2pPr marL="363484" indent="0">
              <a:defRPr>
                <a:latin typeface="+mj-lt"/>
              </a:defRPr>
            </a:lvl2pPr>
            <a:lvl3pPr marL="628555" indent="-260311">
              <a:defRPr>
                <a:latin typeface="+mj-lt"/>
              </a:defRPr>
            </a:lvl3pPr>
            <a:lvl4pPr marL="0" indent="360309">
              <a:defRPr>
                <a:latin typeface="+mj-lt"/>
              </a:defRPr>
            </a:lvl4pPr>
            <a:lvl5pPr marL="143488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3D394-385F-4FC0-BB11-C19BB17F055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5153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0691544" cy="755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6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5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429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4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579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724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869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5014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7159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5F874-2BAB-40A5-A046-BF2360F3A68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2403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0F209-1438-452B-ACB1-4B8EF85CF8E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225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8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4" y="1771652"/>
            <a:ext cx="8561139" cy="5324476"/>
          </a:xfrm>
        </p:spPr>
        <p:txBody>
          <a:bodyPr/>
          <a:lstStyle>
            <a:lvl1pPr marL="363136" indent="0">
              <a:buFontTx/>
              <a:buNone/>
              <a:defRPr b="1">
                <a:latin typeface="+mj-lt"/>
              </a:defRPr>
            </a:lvl1pPr>
            <a:lvl2pPr marL="363136" indent="0">
              <a:defRPr>
                <a:latin typeface="+mj-lt"/>
              </a:defRPr>
            </a:lvl2pPr>
            <a:lvl3pPr marL="627956" indent="-260062">
              <a:defRPr>
                <a:latin typeface="+mj-lt"/>
              </a:defRPr>
            </a:lvl3pPr>
            <a:lvl4pPr marL="0" indent="359963">
              <a:defRPr>
                <a:latin typeface="+mj-lt"/>
              </a:defRPr>
            </a:lvl4pPr>
            <a:lvl5pPr marL="143351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5"/>
            <a:ext cx="8581268" cy="1219199"/>
          </a:xfrm>
        </p:spPr>
        <p:txBody>
          <a:bodyPr/>
          <a:lstStyle>
            <a:lvl1pPr marL="0" marR="0" indent="0" defTabSz="10419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19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1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50" indent="0">
              <a:buNone/>
              <a:defRPr sz="2300" b="1"/>
            </a:lvl2pPr>
            <a:lvl3pPr marL="1042900" indent="0">
              <a:buNone/>
              <a:defRPr sz="2000" b="1"/>
            </a:lvl3pPr>
            <a:lvl4pPr marL="1564348" indent="0">
              <a:buNone/>
              <a:defRPr sz="1800" b="1"/>
            </a:lvl4pPr>
            <a:lvl5pPr marL="2085798" indent="0">
              <a:buNone/>
              <a:defRPr sz="1800" b="1"/>
            </a:lvl5pPr>
            <a:lvl6pPr marL="2607248" indent="0">
              <a:buNone/>
              <a:defRPr sz="1800" b="1"/>
            </a:lvl6pPr>
            <a:lvl7pPr marL="3128698" indent="0">
              <a:buNone/>
              <a:defRPr sz="1800" b="1"/>
            </a:lvl7pPr>
            <a:lvl8pPr marL="3650148" indent="0">
              <a:buNone/>
              <a:defRPr sz="1800" b="1"/>
            </a:lvl8pPr>
            <a:lvl9pPr marL="417159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1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50" indent="0">
              <a:buNone/>
              <a:defRPr sz="2300" b="1"/>
            </a:lvl2pPr>
            <a:lvl3pPr marL="1042900" indent="0">
              <a:buNone/>
              <a:defRPr sz="2000" b="1"/>
            </a:lvl3pPr>
            <a:lvl4pPr marL="1564348" indent="0">
              <a:buNone/>
              <a:defRPr sz="1800" b="1"/>
            </a:lvl4pPr>
            <a:lvl5pPr marL="2085798" indent="0">
              <a:buNone/>
              <a:defRPr sz="1800" b="1"/>
            </a:lvl5pPr>
            <a:lvl6pPr marL="2607248" indent="0">
              <a:buNone/>
              <a:defRPr sz="1800" b="1"/>
            </a:lvl6pPr>
            <a:lvl7pPr marL="3128698" indent="0">
              <a:buNone/>
              <a:defRPr sz="1800" b="1"/>
            </a:lvl7pPr>
            <a:lvl8pPr marL="3650148" indent="0">
              <a:buNone/>
              <a:defRPr sz="1800" b="1"/>
            </a:lvl8pPr>
            <a:lvl9pPr marL="417159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6D6FC-6235-43BE-95EA-70D39C83007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5404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2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55B4C-07DC-4652-8FCB-E1B10776343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8766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9504" y="6476082"/>
            <a:ext cx="662769" cy="71878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2B2745A5-23BF-43C0-B796-4FC0FBDBD3D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756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2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1450" indent="0">
              <a:buNone/>
              <a:defRPr sz="1400"/>
            </a:lvl2pPr>
            <a:lvl3pPr marL="1042900" indent="0">
              <a:buNone/>
              <a:defRPr sz="1100"/>
            </a:lvl3pPr>
            <a:lvl4pPr marL="1564348" indent="0">
              <a:buNone/>
              <a:defRPr sz="1000"/>
            </a:lvl4pPr>
            <a:lvl5pPr marL="2085798" indent="0">
              <a:buNone/>
              <a:defRPr sz="1000"/>
            </a:lvl5pPr>
            <a:lvl6pPr marL="2607248" indent="0">
              <a:buNone/>
              <a:defRPr sz="1000"/>
            </a:lvl6pPr>
            <a:lvl7pPr marL="3128698" indent="0">
              <a:buNone/>
              <a:defRPr sz="1000"/>
            </a:lvl7pPr>
            <a:lvl8pPr marL="3650148" indent="0">
              <a:buNone/>
              <a:defRPr sz="1000"/>
            </a:lvl8pPr>
            <a:lvl9pPr marL="417159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0024-3827-48A0-B9E0-B33013E3607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8442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450" indent="0">
              <a:buNone/>
              <a:defRPr sz="3200"/>
            </a:lvl2pPr>
            <a:lvl3pPr marL="1042900" indent="0">
              <a:buNone/>
              <a:defRPr sz="2700"/>
            </a:lvl3pPr>
            <a:lvl4pPr marL="1564348" indent="0">
              <a:buNone/>
              <a:defRPr sz="2300"/>
            </a:lvl4pPr>
            <a:lvl5pPr marL="2085798" indent="0">
              <a:buNone/>
              <a:defRPr sz="2300"/>
            </a:lvl5pPr>
            <a:lvl6pPr marL="2607248" indent="0">
              <a:buNone/>
              <a:defRPr sz="2300"/>
            </a:lvl6pPr>
            <a:lvl7pPr marL="3128698" indent="0">
              <a:buNone/>
              <a:defRPr sz="2300"/>
            </a:lvl7pPr>
            <a:lvl8pPr marL="3650148" indent="0">
              <a:buNone/>
              <a:defRPr sz="2300"/>
            </a:lvl8pPr>
            <a:lvl9pPr marL="4171598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1450" indent="0">
              <a:buNone/>
              <a:defRPr sz="1400"/>
            </a:lvl2pPr>
            <a:lvl3pPr marL="1042900" indent="0">
              <a:buNone/>
              <a:defRPr sz="1100"/>
            </a:lvl3pPr>
            <a:lvl4pPr marL="1564348" indent="0">
              <a:buNone/>
              <a:defRPr sz="1000"/>
            </a:lvl4pPr>
            <a:lvl5pPr marL="2085798" indent="0">
              <a:buNone/>
              <a:defRPr sz="1000"/>
            </a:lvl5pPr>
            <a:lvl6pPr marL="2607248" indent="0">
              <a:buNone/>
              <a:defRPr sz="1000"/>
            </a:lvl6pPr>
            <a:lvl7pPr marL="3128698" indent="0">
              <a:buNone/>
              <a:defRPr sz="1000"/>
            </a:lvl7pPr>
            <a:lvl8pPr marL="3650148" indent="0">
              <a:buNone/>
              <a:defRPr sz="1000"/>
            </a:lvl8pPr>
            <a:lvl9pPr marL="417159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66AF8-7242-4A18-A249-9248331998B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0825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32C74-0039-4638-A3F2-6D7E05C586D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755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2747E-48D3-4A27-9D2C-DE98AB4D7DD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477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8" y="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4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4" y="3781427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09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419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28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38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476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57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66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6762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5" y="211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6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3" y="1771651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954" indent="0">
              <a:buNone/>
              <a:defRPr sz="2300" b="1"/>
            </a:lvl2pPr>
            <a:lvl3pPr marL="1041907" indent="0">
              <a:buNone/>
              <a:defRPr sz="2000" b="1"/>
            </a:lvl3pPr>
            <a:lvl4pPr marL="1562856" indent="0">
              <a:buNone/>
              <a:defRPr sz="1800" b="1"/>
            </a:lvl4pPr>
            <a:lvl5pPr marL="2083810" indent="0">
              <a:buNone/>
              <a:defRPr sz="1800" b="1"/>
            </a:lvl5pPr>
            <a:lvl6pPr marL="2604763" indent="0">
              <a:buNone/>
              <a:defRPr sz="1800" b="1"/>
            </a:lvl6pPr>
            <a:lvl7pPr marL="3125715" indent="0">
              <a:buNone/>
              <a:defRPr sz="1800" b="1"/>
            </a:lvl7pPr>
            <a:lvl8pPr marL="3646668" indent="0">
              <a:buNone/>
              <a:defRPr sz="1800" b="1"/>
            </a:lvl8pPr>
            <a:lvl9pPr marL="416762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33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1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954" indent="0">
              <a:buNone/>
              <a:defRPr sz="2300" b="1"/>
            </a:lvl2pPr>
            <a:lvl3pPr marL="1041907" indent="0">
              <a:buNone/>
              <a:defRPr sz="2000" b="1"/>
            </a:lvl3pPr>
            <a:lvl4pPr marL="1562856" indent="0">
              <a:buNone/>
              <a:defRPr sz="1800" b="1"/>
            </a:lvl4pPr>
            <a:lvl5pPr marL="2083810" indent="0">
              <a:buNone/>
              <a:defRPr sz="1800" b="1"/>
            </a:lvl5pPr>
            <a:lvl6pPr marL="2604763" indent="0">
              <a:buNone/>
              <a:defRPr sz="1800" b="1"/>
            </a:lvl6pPr>
            <a:lvl7pPr marL="3125715" indent="0">
              <a:buNone/>
              <a:defRPr sz="1800" b="1"/>
            </a:lvl7pPr>
            <a:lvl8pPr marL="3646668" indent="0">
              <a:buNone/>
              <a:defRPr sz="1800" b="1"/>
            </a:lvl8pPr>
            <a:lvl9pPr marL="416762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5" y="211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190" tIns="52097" rIns="104190" bIns="52097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9" y="301058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9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0954" indent="0">
              <a:buNone/>
              <a:defRPr sz="1400"/>
            </a:lvl2pPr>
            <a:lvl3pPr marL="1041907" indent="0">
              <a:buNone/>
              <a:defRPr sz="1100"/>
            </a:lvl3pPr>
            <a:lvl4pPr marL="1562856" indent="0">
              <a:buNone/>
              <a:defRPr sz="1000"/>
            </a:lvl4pPr>
            <a:lvl5pPr marL="2083810" indent="0">
              <a:buNone/>
              <a:defRPr sz="1000"/>
            </a:lvl5pPr>
            <a:lvl6pPr marL="2604763" indent="0">
              <a:buNone/>
              <a:defRPr sz="1000"/>
            </a:lvl6pPr>
            <a:lvl7pPr marL="3125715" indent="0">
              <a:buNone/>
              <a:defRPr sz="1000"/>
            </a:lvl7pPr>
            <a:lvl8pPr marL="3646668" indent="0">
              <a:buNone/>
              <a:defRPr sz="1000"/>
            </a:lvl8pPr>
            <a:lvl9pPr marL="416762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20" y="540279"/>
            <a:ext cx="8588251" cy="1224137"/>
          </a:xfrm>
          <a:prstGeom prst="rect">
            <a:avLst/>
          </a:prstGeom>
        </p:spPr>
        <p:txBody>
          <a:bodyPr vert="horz" lIns="104190" tIns="52097" rIns="104190" bIns="52097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20" y="1764297"/>
            <a:ext cx="8588251" cy="5331830"/>
          </a:xfrm>
          <a:prstGeom prst="rect">
            <a:avLst/>
          </a:prstGeom>
        </p:spPr>
        <p:txBody>
          <a:bodyPr vert="horz" lIns="104190" tIns="52097" rIns="104190" bIns="52097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3"/>
            <a:ext cx="2495127" cy="402568"/>
          </a:xfrm>
          <a:prstGeom prst="rect">
            <a:avLst/>
          </a:prstGeom>
        </p:spPr>
        <p:txBody>
          <a:bodyPr vert="horz" lIns="104190" tIns="52097" rIns="104190" bIns="5209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173"/>
            <a:ext cx="3386243" cy="402568"/>
          </a:xfrm>
          <a:prstGeom prst="rect">
            <a:avLst/>
          </a:prstGeom>
        </p:spPr>
        <p:txBody>
          <a:bodyPr vert="horz" lIns="104190" tIns="52097" rIns="104190" bIns="5209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 vert="horz" lIns="104190" tIns="52097" rIns="104190" bIns="52097" rtlCol="0" anchor="ctr">
            <a:normAutofit/>
          </a:bodyPr>
          <a:lstStyle>
            <a:lvl1pPr algn="ctr">
              <a:lnSpc>
                <a:spcPts val="2398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1907" rtl="0" eaLnBrk="1" latinLnBrk="0" hangingPunct="1">
        <a:lnSpc>
          <a:spcPts val="5195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136" indent="0" algn="l" defTabSz="1041907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136" indent="0" algn="l" defTabSz="1041907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000" indent="-260062" algn="l" defTabSz="1041907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59963" algn="just" defTabSz="1041907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513" indent="0" algn="l" defTabSz="1041907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5239" indent="-260476" algn="l" defTabSz="104190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6191" indent="-260476" algn="l" defTabSz="104190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7144" indent="-260476" algn="l" defTabSz="104190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8095" indent="-260476" algn="l" defTabSz="104190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0954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1907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2856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810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04763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25715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46668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67621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241" y="539091"/>
            <a:ext cx="8588137" cy="122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43" tIns="52122" rIns="104243" bIns="5212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241" y="1764295"/>
            <a:ext cx="8588137" cy="533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43" tIns="52122" rIns="104243" bIns="521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2"/>
            <a:ext cx="2495127" cy="401400"/>
          </a:xfrm>
          <a:prstGeom prst="rect">
            <a:avLst/>
          </a:prstGeom>
        </p:spPr>
        <p:txBody>
          <a:bodyPr vert="horz" lIns="104243" tIns="52122" rIns="104243" bIns="52122" rtlCol="0" anchor="ctr"/>
          <a:lstStyle>
            <a:lvl1pPr algn="l" defTabSz="1042431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172"/>
            <a:ext cx="3386243" cy="401400"/>
          </a:xfrm>
          <a:prstGeom prst="rect">
            <a:avLst/>
          </a:prstGeom>
        </p:spPr>
        <p:txBody>
          <a:bodyPr vert="horz" lIns="104243" tIns="52122" rIns="104243" bIns="52122" rtlCol="0" anchor="ctr"/>
          <a:lstStyle>
            <a:lvl1pPr algn="ctr" defTabSz="1042431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5450" y="6660448"/>
            <a:ext cx="724032" cy="697784"/>
          </a:xfrm>
          <a:prstGeom prst="rect">
            <a:avLst/>
          </a:prstGeom>
        </p:spPr>
        <p:txBody>
          <a:bodyPr vert="horz" lIns="104243" tIns="52122" rIns="104243" bIns="52122" rtlCol="0" anchor="ctr">
            <a:normAutofit/>
          </a:bodyPr>
          <a:lstStyle>
            <a:lvl1pPr algn="ctr" defTabSz="1042431" fontAlgn="auto">
              <a:lnSpc>
                <a:spcPts val="2398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555817-5636-4C3F-BA56-CCD241D2038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034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hdr="0" ftr="0" dt="0"/>
  <p:txStyles>
    <p:titleStyle>
      <a:lvl1pPr algn="l" defTabSz="1042022" rtl="0" eaLnBrk="0" fontAlgn="base" hangingPunct="0">
        <a:lnSpc>
          <a:spcPts val="5204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022" rtl="0" eaLnBrk="0" fontAlgn="base" hangingPunct="0">
        <a:lnSpc>
          <a:spcPts val="520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022" rtl="0" eaLnBrk="0" fontAlgn="base" hangingPunct="0">
        <a:lnSpc>
          <a:spcPts val="520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022" rtl="0" eaLnBrk="0" fontAlgn="base" hangingPunct="0">
        <a:lnSpc>
          <a:spcPts val="520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022" rtl="0" eaLnBrk="0" fontAlgn="base" hangingPunct="0">
        <a:lnSpc>
          <a:spcPts val="520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6926" algn="l" defTabSz="1042362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3848" algn="l" defTabSz="1042362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0777" algn="l" defTabSz="1042362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7701" algn="l" defTabSz="1042362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2883" indent="-362883" algn="l" defTabSz="1042022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2883" indent="93255" algn="l" defTabSz="1042022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575" indent="-259491" algn="l" defTabSz="104202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7493" indent="-1238666" algn="just" defTabSz="1042022" rtl="0" eaLnBrk="0" fontAlgn="base" hangingPunct="0">
        <a:lnSpc>
          <a:spcPts val="1805"/>
        </a:lnSpc>
        <a:spcBef>
          <a:spcPts val="400"/>
        </a:spcBef>
        <a:spcAft>
          <a:spcPct val="0"/>
        </a:spcAft>
        <a:buFont typeface="Arial" pitchFamily="34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283" indent="393291" algn="l" defTabSz="1042022" rtl="0" eaLnBrk="0" fontAlgn="base" hangingPunct="0">
        <a:lnSpc>
          <a:spcPts val="1805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6681" indent="-260607" algn="l" defTabSz="104243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7894" indent="-260607" algn="l" defTabSz="104243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9110" indent="-260607" algn="l" defTabSz="104243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0323" indent="-260607" algn="l" defTabSz="104243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1216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431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643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859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074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288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504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720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238" y="539091"/>
            <a:ext cx="8588137" cy="122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90" tIns="52145" rIns="104290" bIns="52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238" y="1764295"/>
            <a:ext cx="8588137" cy="533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90" tIns="52145" rIns="104290" bIns="52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2"/>
            <a:ext cx="2495127" cy="401400"/>
          </a:xfrm>
          <a:prstGeom prst="rect">
            <a:avLst/>
          </a:prstGeom>
        </p:spPr>
        <p:txBody>
          <a:bodyPr vert="horz" lIns="104290" tIns="52145" rIns="104290" bIns="52145" rtlCol="0" anchor="ctr"/>
          <a:lstStyle>
            <a:lvl1pPr algn="l" defTabSz="1042900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1400"/>
          </a:xfrm>
          <a:prstGeom prst="rect">
            <a:avLst/>
          </a:prstGeom>
        </p:spPr>
        <p:txBody>
          <a:bodyPr vert="horz" lIns="104290" tIns="52145" rIns="104290" bIns="52145" rtlCol="0" anchor="ctr"/>
          <a:lstStyle>
            <a:lvl1pPr algn="ctr" defTabSz="1042900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5450" y="6660447"/>
            <a:ext cx="724032" cy="697784"/>
          </a:xfrm>
          <a:prstGeom prst="rect">
            <a:avLst/>
          </a:prstGeom>
        </p:spPr>
        <p:txBody>
          <a:bodyPr vert="horz" lIns="104290" tIns="52145" rIns="104290" bIns="52145" rtlCol="0" anchor="ctr">
            <a:normAutofit/>
          </a:bodyPr>
          <a:lstStyle>
            <a:lvl1pPr algn="ctr" defTabSz="1042900" fontAlgn="auto">
              <a:lnSpc>
                <a:spcPts val="2399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B39213-1FDC-4642-A98D-D168A82D12F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24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hdr="0" ftr="0" dt="0"/>
  <p:txStyles>
    <p:titleStyle>
      <a:lvl1pPr algn="l" defTabSz="1042490" rtl="0" eaLnBrk="0" fontAlgn="base" hangingPunct="0">
        <a:lnSpc>
          <a:spcPts val="5206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490" rtl="0" eaLnBrk="0" fontAlgn="base" hangingPunct="0">
        <a:lnSpc>
          <a:spcPts val="520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490" rtl="0" eaLnBrk="0" fontAlgn="base" hangingPunct="0">
        <a:lnSpc>
          <a:spcPts val="520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490" rtl="0" eaLnBrk="0" fontAlgn="base" hangingPunct="0">
        <a:lnSpc>
          <a:spcPts val="520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490" rtl="0" eaLnBrk="0" fontAlgn="base" hangingPunct="0">
        <a:lnSpc>
          <a:spcPts val="520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132" algn="l" defTabSz="1042831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262" algn="l" defTabSz="1042831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394" algn="l" defTabSz="1042831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525" algn="l" defTabSz="1042831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047" indent="-363047" algn="l" defTabSz="1042490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047" indent="93297" algn="l" defTabSz="104249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895" indent="-259608" algn="l" defTabSz="104249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214" indent="-1239225" algn="just" defTabSz="1042490" rtl="0" eaLnBrk="0" fontAlgn="base" hangingPunct="0">
        <a:lnSpc>
          <a:spcPts val="1805"/>
        </a:lnSpc>
        <a:spcBef>
          <a:spcPts val="400"/>
        </a:spcBef>
        <a:spcAft>
          <a:spcPct val="0"/>
        </a:spcAft>
        <a:buFont typeface="Arial" pitchFamily="34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931" indent="393469" algn="l" defTabSz="1042490" rtl="0" eaLnBrk="0" fontAlgn="base" hangingPunct="0">
        <a:lnSpc>
          <a:spcPts val="1805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973" indent="-260725" algn="l" defTabSz="10429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423" indent="-260725" algn="l" defTabSz="10429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873" indent="-260725" algn="l" defTabSz="10429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321" indent="-260725" algn="l" defTabSz="10429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50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900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4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9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24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9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14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59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420495" y="4032686"/>
            <a:ext cx="10021350" cy="900074"/>
          </a:xfrm>
        </p:spPr>
        <p:txBody>
          <a:bodyPr anchor="b" anchorCtr="1">
            <a:norm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2600" dirty="0" smtClean="0"/>
              <a:t>«Разъяснения по исчислению имущественных налогов»</a:t>
            </a:r>
            <a:endParaRPr lang="ru-RU" sz="2600" dirty="0"/>
          </a:p>
        </p:txBody>
      </p:sp>
      <p:sp>
        <p:nvSpPr>
          <p:cNvPr id="9219" name="Заголовок 1"/>
          <p:cNvSpPr txBox="1">
            <a:spLocks/>
          </p:cNvSpPr>
          <p:nvPr/>
        </p:nvSpPr>
        <p:spPr bwMode="auto">
          <a:xfrm>
            <a:off x="334169" y="5652839"/>
            <a:ext cx="10359231" cy="1241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6581" tIns="58291" rIns="116581" bIns="58291" anchor="b" anchorCtr="1"/>
          <a:lstStyle>
            <a:lvl1pPr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500" b="1" dirty="0" err="1" smtClean="0">
                <a:solidFill>
                  <a:prstClr val="white"/>
                </a:solidFill>
              </a:rPr>
              <a:t>И.о</a:t>
            </a:r>
            <a:r>
              <a:rPr lang="ru-RU" altLang="ru-RU" sz="2500" b="1" dirty="0" smtClean="0">
                <a:solidFill>
                  <a:prstClr val="white"/>
                </a:solidFill>
              </a:rPr>
              <a:t>. начальника отдела камерального контроля имущественных налогов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500" b="1" dirty="0" smtClean="0">
                <a:solidFill>
                  <a:prstClr val="white"/>
                </a:solidFill>
              </a:rPr>
              <a:t>Нипеин Е.Н.</a:t>
            </a:r>
            <a:endParaRPr lang="ru-RU" altLang="ru-RU" sz="2500" b="1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8215" y="4016339"/>
            <a:ext cx="9262043" cy="1059510"/>
          </a:xfrm>
          <a:prstGeom prst="rect">
            <a:avLst/>
          </a:prstGeom>
        </p:spPr>
        <p:txBody>
          <a:bodyPr wrap="none" lIns="133241" tIns="66620" rIns="133241" bIns="66620" anchor="ctr">
            <a:normAutofit lnSpcReduction="10000"/>
          </a:bodyPr>
          <a:lstStyle/>
          <a:p>
            <a:pPr defTabSz="1332408">
              <a:spcBef>
                <a:spcPct val="0"/>
              </a:spcBef>
              <a:defRPr/>
            </a:pPr>
            <a:endParaRPr lang="ru-RU" sz="6100" b="1" dirty="0">
              <a:solidFill>
                <a:srgbClr val="005AA9"/>
              </a:solidFill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022" y="3038508"/>
            <a:ext cx="6904298" cy="529756"/>
          </a:xfrm>
          <a:prstGeom prst="rect">
            <a:avLst/>
          </a:prstGeom>
        </p:spPr>
        <p:txBody>
          <a:bodyPr lIns="133241" tIns="66620" rIns="133241" bIns="66620" anchor="ctr"/>
          <a:lstStyle/>
          <a:p>
            <a:pPr algn="ctr" defTabSz="1332408">
              <a:spcBef>
                <a:spcPct val="0"/>
              </a:spcBef>
              <a:defRPr/>
            </a:pPr>
            <a:r>
              <a:rPr lang="ru-RU" sz="3200" b="1" dirty="0">
                <a:solidFill>
                  <a:prstClr val="white"/>
                </a:solidFill>
                <a:cs typeface="Arial" pitchFamily="34" charset="0"/>
              </a:rPr>
              <a:t>УФНС России по Республике Алтай</a:t>
            </a:r>
          </a:p>
        </p:txBody>
      </p:sp>
    </p:spTree>
    <p:extLst>
      <p:ext uri="{BB962C8B-B14F-4D97-AF65-F5344CB8AC3E}">
        <p14:creationId xmlns:p14="http://schemas.microsoft.com/office/powerpoint/2010/main" val="14828391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82207" y="900315"/>
            <a:ext cx="5256584" cy="707817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При определении </a:t>
            </a:r>
            <a:r>
              <a:rPr lang="ru-RU" b="1" dirty="0">
                <a:solidFill>
                  <a:srgbClr val="C00000"/>
                </a:solidFill>
              </a:rPr>
              <a:t>налоговой базы от кадастровой стоимости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98830" y="972321"/>
            <a:ext cx="3672408" cy="1015594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При определении </a:t>
            </a:r>
            <a:r>
              <a:rPr lang="ru-RU" b="1" dirty="0">
                <a:solidFill>
                  <a:srgbClr val="C00000"/>
                </a:solidFill>
              </a:rPr>
              <a:t>налоговой базы от инвентаризационной стоимости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6556" y="421413"/>
            <a:ext cx="9144000" cy="523151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Налоговые ставки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55581" y="5733262"/>
            <a:ext cx="8784975" cy="1138705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pPr algn="ctr"/>
            <a:r>
              <a:rPr lang="ru-RU" sz="1700" b="1" dirty="0"/>
              <a:t>Налоговые ставки могут дифференцироваться от:</a:t>
            </a:r>
          </a:p>
          <a:p>
            <a:r>
              <a:rPr lang="ru-RU" sz="1700" i="1" dirty="0"/>
              <a:t>- кадастровой стоимости или суммарной инвентаризационной стоимости, умноженной на коэффициент-дефлятор;</a:t>
            </a:r>
          </a:p>
          <a:p>
            <a:r>
              <a:rPr lang="ru-RU" sz="1700" i="1" dirty="0"/>
              <a:t>- вида объекта налогообложения</a:t>
            </a:r>
            <a:r>
              <a:rPr lang="ru-RU" sz="1700" i="1" dirty="0" smtClean="0"/>
              <a:t>;</a:t>
            </a:r>
            <a:endParaRPr lang="ru-RU" sz="1700" i="1" dirty="0"/>
          </a:p>
        </p:txBody>
      </p:sp>
      <p:graphicFrame>
        <p:nvGraphicFramePr>
          <p:cNvPr id="13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9362300"/>
              </p:ext>
            </p:extLst>
          </p:nvPr>
        </p:nvGraphicFramePr>
        <p:xfrm>
          <a:off x="450156" y="1764408"/>
          <a:ext cx="5688632" cy="376729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95511"/>
                <a:gridCol w="4693121"/>
              </a:tblGrid>
              <a:tr h="173736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0,1%-0,3 </a:t>
                      </a:r>
                      <a:r>
                        <a:rPr lang="en-US" sz="2400" b="1" dirty="0" smtClean="0"/>
                        <a:t>%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/>
                        <a:t>для жилых домов, помещений, гаражей (</a:t>
                      </a:r>
                      <a:r>
                        <a:rPr lang="ru-RU" sz="1800" b="0" dirty="0" err="1" smtClean="0"/>
                        <a:t>машино</a:t>
                      </a:r>
                      <a:r>
                        <a:rPr lang="ru-RU" sz="1800" b="0" dirty="0" smtClean="0"/>
                        <a:t>-мест), объектов незавершенного строительства (жилого предназначения), единых недвижимых комплексов (с жилым помещением), хозяйственных строений или сооружений, площадью до 50 </a:t>
                      </a:r>
                      <a:r>
                        <a:rPr lang="ru-RU" sz="1800" b="0" dirty="0" err="1" smtClean="0"/>
                        <a:t>кв.м</a:t>
                      </a:r>
                      <a:r>
                        <a:rPr lang="ru-RU" sz="1800" b="0" dirty="0" smtClean="0"/>
                        <a:t>.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2%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Для объектов со стоимостью </a:t>
                      </a:r>
                      <a:r>
                        <a:rPr lang="en-US" sz="1800" dirty="0" smtClean="0"/>
                        <a:t>&gt;</a:t>
                      </a:r>
                      <a:r>
                        <a:rPr lang="ru-RU" sz="1800" dirty="0" smtClean="0"/>
                        <a:t> 300 млн. руб.</a:t>
                      </a:r>
                      <a:r>
                        <a:rPr lang="en-US" sz="1800" dirty="0" smtClean="0"/>
                        <a:t>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  <a:tr h="914401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2%</a:t>
                      </a:r>
                      <a:endParaRPr lang="ru-RU" sz="2400" b="1" dirty="0" smtClean="0"/>
                    </a:p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Для объектов торгово-офисного назначения, включенных в перечень субъекта РФ на очередной налоговый период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  <a:tr h="658333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0,5%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Для прочих объектов недвижимости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0838218"/>
              </p:ext>
            </p:extLst>
          </p:nvPr>
        </p:nvGraphicFramePr>
        <p:xfrm>
          <a:off x="6642844" y="2484490"/>
          <a:ext cx="3537967" cy="2524879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137078"/>
                <a:gridCol w="2400889"/>
              </a:tblGrid>
              <a:tr h="696077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0,1%</a:t>
                      </a:r>
                    </a:p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 smtClean="0"/>
                        <a:t>до 300 000 руб. включительно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  <a:tr h="91440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от 0,1% до 0,3%</a:t>
                      </a:r>
                    </a:p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свыше 300 000 до 500 000 руб. включительно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  <a:tr h="914401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от 0,3% до 2%</a:t>
                      </a:r>
                    </a:p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свыше 500 000 руб.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45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2"/>
          <p:cNvSpPr>
            <a:spLocks noGrp="1"/>
          </p:cNvSpPr>
          <p:nvPr>
            <p:ph type="title"/>
          </p:nvPr>
        </p:nvSpPr>
        <p:spPr>
          <a:xfrm>
            <a:off x="961664" y="553094"/>
            <a:ext cx="8580711" cy="1218203"/>
          </a:xfrm>
        </p:spPr>
        <p:txBody>
          <a:bodyPr/>
          <a:lstStyle/>
          <a:p>
            <a:pPr algn="ctr" defTabSz="1042490" fontAlgn="base">
              <a:spcAft>
                <a:spcPct val="0"/>
              </a:spcAft>
            </a:pPr>
            <a:r>
              <a:rPr lang="ru-RU" sz="1800"/>
              <a:t>Сервис «Справочная информация о ставках и льготах по имущественным налогам»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2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1476375"/>
            <a:ext cx="8806947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359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2"/>
          <p:cNvSpPr>
            <a:spLocks noGrp="1"/>
          </p:cNvSpPr>
          <p:nvPr>
            <p:ph type="title"/>
          </p:nvPr>
        </p:nvSpPr>
        <p:spPr>
          <a:xfrm>
            <a:off x="961664" y="553094"/>
            <a:ext cx="8580711" cy="1218203"/>
          </a:xfrm>
        </p:spPr>
        <p:txBody>
          <a:bodyPr/>
          <a:lstStyle/>
          <a:p>
            <a:pPr defTabSz="1042490" fontAlgn="base">
              <a:spcAft>
                <a:spcPct val="0"/>
              </a:spcAft>
            </a:pPr>
            <a:r>
              <a:rPr lang="ru-RU" sz="2300"/>
              <a:t>Справочная информация по объектам недвижимости в режиме </a:t>
            </a:r>
            <a:r>
              <a:rPr lang="en-US" sz="2300"/>
              <a:t>online</a:t>
            </a:r>
            <a:endParaRPr lang="ru-RU" sz="230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50556" y="4644727"/>
            <a:ext cx="504056" cy="7200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50556" y="4615853"/>
            <a:ext cx="504056" cy="100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50557" y="4644727"/>
            <a:ext cx="50152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212" y="1764407"/>
            <a:ext cx="8568951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515676" y="4870045"/>
            <a:ext cx="108012" cy="1080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91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>
          <a:xfrm>
            <a:off x="961664" y="553094"/>
            <a:ext cx="8580711" cy="1218203"/>
          </a:xfrm>
        </p:spPr>
        <p:txBody>
          <a:bodyPr/>
          <a:lstStyle/>
          <a:p>
            <a:pPr algn="ctr" defTabSz="1042490" fontAlgn="base">
              <a:spcAft>
                <a:spcPct val="0"/>
              </a:spcAft>
            </a:pPr>
            <a:r>
              <a:rPr lang="ru-RU" sz="2600"/>
              <a:t>Официальный сайт органов Росреестра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4</a:t>
            </a:r>
          </a:p>
        </p:txBody>
      </p:sp>
      <p:pic>
        <p:nvPicPr>
          <p:cNvPr id="16388" name="Объект 4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3" t="-5366" r="253" b="5366"/>
          <a:stretch/>
        </p:blipFill>
        <p:spPr>
          <a:xfrm>
            <a:off x="1458718" y="1485547"/>
            <a:ext cx="7529936" cy="5325556"/>
          </a:xfrm>
        </p:spPr>
      </p:pic>
    </p:spTree>
    <p:extLst>
      <p:ext uri="{BB962C8B-B14F-4D97-AF65-F5344CB8AC3E}">
        <p14:creationId xmlns:p14="http://schemas.microsoft.com/office/powerpoint/2010/main" val="341545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82220" y="6084893"/>
            <a:ext cx="4752527" cy="369138"/>
          </a:xfrm>
          <a:prstGeom prst="rect">
            <a:avLst/>
          </a:prstGeom>
        </p:spPr>
        <p:txBody>
          <a:bodyPr wrap="square" lIns="91245" tIns="45624" rIns="91245" bIns="45624">
            <a:spAutoFit/>
          </a:bodyPr>
          <a:lstStyle/>
          <a:p>
            <a:pPr defTabSz="1040499"/>
            <a:r>
              <a:rPr lang="ru-RU" sz="1800" b="1" dirty="0">
                <a:solidFill>
                  <a:srgbClr val="C00000"/>
                </a:solidFill>
              </a:rPr>
              <a:t>ИНВЕНТАРИЗАЦИОННАЯ</a:t>
            </a:r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800" b="1" dirty="0">
                <a:solidFill>
                  <a:srgbClr val="C00000"/>
                </a:solidFill>
              </a:rPr>
              <a:t>СТОИМОСТЬ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2206" y="6516947"/>
            <a:ext cx="8712968" cy="6461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91245" tIns="45624" rIns="91245" bIns="45624" rtlCol="0">
            <a:spAutoFit/>
          </a:bodyPr>
          <a:lstStyle/>
          <a:p>
            <a:pPr defTabSz="1040499"/>
            <a:r>
              <a:rPr lang="ru-RU" sz="1800" dirty="0">
                <a:solidFill>
                  <a:prstClr val="black"/>
                </a:solidFill>
              </a:rPr>
              <a:t>Для всех объектов недвижимости с учетом </a:t>
            </a:r>
            <a:r>
              <a:rPr lang="ru-RU" sz="1800" b="1" dirty="0">
                <a:solidFill>
                  <a:prstClr val="black"/>
                </a:solidFill>
              </a:rPr>
              <a:t>коэффициента дефлятора</a:t>
            </a:r>
            <a:r>
              <a:rPr lang="ru-RU" sz="1800" dirty="0">
                <a:solidFill>
                  <a:prstClr val="black"/>
                </a:solidFill>
              </a:rPr>
              <a:t> (начиная с налогового периода 2015), за исключением, объектов, указанных выше с отметкой </a:t>
            </a:r>
            <a:r>
              <a:rPr lang="ru-RU" sz="1800" b="1" dirty="0">
                <a:solidFill>
                  <a:srgbClr val="C00000"/>
                </a:solidFill>
              </a:rPr>
              <a:t>*</a:t>
            </a:r>
            <a:endParaRPr lang="ru-RU" sz="1800" dirty="0">
              <a:solidFill>
                <a:prstClr val="black"/>
              </a:solidFill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882203" y="1082156"/>
            <a:ext cx="9001001" cy="4930723"/>
            <a:chOff x="4338587" y="1236026"/>
            <a:chExt cx="5688633" cy="3509349"/>
          </a:xfrm>
          <a:solidFill>
            <a:schemeClr val="accent5">
              <a:lumMod val="40000"/>
              <a:lumOff val="60000"/>
            </a:schemeClr>
          </a:solidFill>
        </p:grpSpPr>
        <p:grpSp>
          <p:nvGrpSpPr>
            <p:cNvPr id="35" name="Группа 34"/>
            <p:cNvGrpSpPr/>
            <p:nvPr/>
          </p:nvGrpSpPr>
          <p:grpSpPr>
            <a:xfrm>
              <a:off x="4338587" y="1236026"/>
              <a:ext cx="5688633" cy="1938439"/>
              <a:chOff x="1331639" y="3743199"/>
              <a:chExt cx="5688633" cy="1582972"/>
            </a:xfrm>
            <a:grpFill/>
          </p:grpSpPr>
          <p:sp>
            <p:nvSpPr>
              <p:cNvPr id="8" name="Прямоугольник 7"/>
              <p:cNvSpPr/>
              <p:nvPr/>
            </p:nvSpPr>
            <p:spPr>
              <a:xfrm>
                <a:off x="4244220" y="4936485"/>
                <a:ext cx="2736304" cy="304103"/>
              </a:xfrm>
              <a:prstGeom prst="rect">
                <a:avLst/>
              </a:prstGeom>
              <a:grpFill/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defTabSz="1040499">
                  <a:tabLst>
                    <a:tab pos="801591" algn="l"/>
                  </a:tabLst>
                </a:pPr>
                <a:r>
                  <a:rPr lang="ru-RU" sz="1800" dirty="0">
                    <a:solidFill>
                      <a:prstClr val="black"/>
                    </a:solidFill>
                  </a:rPr>
                  <a:t>Уменьшенная на </a:t>
                </a:r>
                <a:r>
                  <a:rPr lang="ru-RU" sz="2800" b="1" dirty="0">
                    <a:solidFill>
                      <a:srgbClr val="C00000"/>
                    </a:solidFill>
                  </a:rPr>
                  <a:t>1 млн. руб.</a:t>
                </a:r>
                <a:endParaRPr lang="ru-RU" sz="1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331639" y="3743199"/>
                <a:ext cx="1368152" cy="357769"/>
              </a:xfrm>
              <a:prstGeom prst="rect">
                <a:avLst/>
              </a:prstGeom>
              <a:grpFill/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defTabSz="1040499"/>
                <a:r>
                  <a:rPr lang="ru-RU" sz="1700" dirty="0" err="1">
                    <a:solidFill>
                      <a:prstClr val="black"/>
                    </a:solidFill>
                  </a:rPr>
                  <a:t>Квартира,Часть</a:t>
                </a:r>
                <a:r>
                  <a:rPr lang="ru-RU" sz="1700" dirty="0">
                    <a:solidFill>
                      <a:prstClr val="black"/>
                    </a:solidFill>
                  </a:rPr>
                  <a:t> жилого дома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349783" y="4113531"/>
                <a:ext cx="1368152" cy="357769"/>
              </a:xfrm>
              <a:prstGeom prst="rect">
                <a:avLst/>
              </a:prstGeom>
              <a:grpFill/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defTabSz="1040499"/>
                <a:r>
                  <a:rPr lang="ru-RU" sz="1700" dirty="0">
                    <a:solidFill>
                      <a:prstClr val="black"/>
                    </a:solidFill>
                  </a:rPr>
                  <a:t>Комната, часть квартиры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331640" y="4483143"/>
                <a:ext cx="1368152" cy="205717"/>
              </a:xfrm>
              <a:prstGeom prst="rect">
                <a:avLst/>
              </a:prstGeom>
              <a:grpFill/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defTabSz="1040499"/>
                <a:r>
                  <a:rPr lang="ru-RU" sz="1700" dirty="0">
                    <a:solidFill>
                      <a:prstClr val="black"/>
                    </a:solidFill>
                  </a:rPr>
                  <a:t>жилой дом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331640" y="4843183"/>
                <a:ext cx="2867071" cy="482988"/>
              </a:xfrm>
              <a:prstGeom prst="rect">
                <a:avLst/>
              </a:prstGeom>
              <a:grpFill/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defTabSz="1040499"/>
                <a:r>
                  <a:rPr lang="ru-RU" sz="2400" dirty="0">
                    <a:solidFill>
                      <a:prstClr val="black"/>
                    </a:solidFill>
                  </a:rPr>
                  <a:t>единый недвижимый комплекс  (с жилым помещением)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833439" y="3763064"/>
                <a:ext cx="4176464" cy="304104"/>
              </a:xfrm>
              <a:prstGeom prst="rect">
                <a:avLst/>
              </a:prstGeom>
              <a:grpFill/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defTabSz="1040499"/>
                <a:r>
                  <a:rPr lang="ru-RU" sz="1800" dirty="0">
                    <a:solidFill>
                      <a:prstClr val="black"/>
                    </a:solidFill>
                  </a:rPr>
                  <a:t>Уменьшенная на стоимость на </a:t>
                </a:r>
                <a:r>
                  <a:rPr lang="ru-RU" sz="2800" b="1" dirty="0">
                    <a:solidFill>
                      <a:srgbClr val="C00000"/>
                    </a:solidFill>
                  </a:rPr>
                  <a:t>20 кв. м </a:t>
                </a:r>
                <a:r>
                  <a:rPr lang="ru-RU" sz="1800" dirty="0">
                    <a:solidFill>
                      <a:prstClr val="black"/>
                    </a:solidFill>
                  </a:rPr>
                  <a:t>общей площади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843808" y="4123105"/>
                <a:ext cx="4176464" cy="304104"/>
              </a:xfrm>
              <a:prstGeom prst="rect">
                <a:avLst/>
              </a:prstGeom>
              <a:grpFill/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defTabSz="1040499"/>
                <a:r>
                  <a:rPr lang="ru-RU" sz="1800" dirty="0">
                    <a:solidFill>
                      <a:prstClr val="black"/>
                    </a:solidFill>
                  </a:rPr>
                  <a:t>Уменьшенная на стоимость </a:t>
                </a:r>
                <a:r>
                  <a:rPr lang="ru-RU" sz="2800" b="1" dirty="0">
                    <a:solidFill>
                      <a:srgbClr val="C00000"/>
                    </a:solidFill>
                  </a:rPr>
                  <a:t>10 кв. м </a:t>
                </a:r>
                <a:r>
                  <a:rPr lang="ru-RU" sz="1800" dirty="0">
                    <a:solidFill>
                      <a:prstClr val="black"/>
                    </a:solidFill>
                  </a:rPr>
                  <a:t>общей площади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843808" y="4483146"/>
                <a:ext cx="4176464" cy="304104"/>
              </a:xfrm>
              <a:prstGeom prst="rect">
                <a:avLst/>
              </a:prstGeom>
              <a:grpFill/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defTabSz="1040499"/>
                <a:r>
                  <a:rPr lang="ru-RU" sz="1800" dirty="0">
                    <a:solidFill>
                      <a:prstClr val="black"/>
                    </a:solidFill>
                  </a:rPr>
                  <a:t>Уменьшенная на стоимость </a:t>
                </a:r>
                <a:r>
                  <a:rPr lang="ru-RU" sz="2800" b="1" dirty="0">
                    <a:solidFill>
                      <a:srgbClr val="C00000"/>
                    </a:solidFill>
                  </a:rPr>
                  <a:t>50 кв. м </a:t>
                </a:r>
                <a:r>
                  <a:rPr lang="ru-RU" sz="1800" dirty="0">
                    <a:solidFill>
                      <a:prstClr val="black"/>
                    </a:solidFill>
                  </a:rPr>
                  <a:t>общей площади</a:t>
                </a: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4338588" y="4489123"/>
              <a:ext cx="5643123" cy="256252"/>
            </a:xfrm>
            <a:prstGeom prst="rect">
              <a:avLst/>
            </a:prstGeom>
            <a:grpFill/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040499"/>
              <a:r>
                <a:rPr lang="ru-RU" sz="2400" dirty="0">
                  <a:solidFill>
                    <a:prstClr val="black"/>
                  </a:solidFill>
                </a:rPr>
                <a:t>прочие объекты недвижимости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338589" y="3258553"/>
              <a:ext cx="5643123" cy="1174729"/>
            </a:xfrm>
            <a:prstGeom prst="rect">
              <a:avLst/>
            </a:prstGeom>
            <a:grpFill/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040499"/>
              <a:r>
                <a:rPr lang="ru-RU" sz="4300" b="1" dirty="0">
                  <a:solidFill>
                    <a:srgbClr val="C00000"/>
                  </a:solidFill>
                </a:rPr>
                <a:t>*</a:t>
              </a:r>
              <a:r>
                <a:rPr lang="ru-RU" dirty="0">
                  <a:solidFill>
                    <a:prstClr val="black"/>
                  </a:solidFill>
                </a:rPr>
                <a:t>административно-деловые центры и торговые центры (комплексы) и помещения в них, нежилые помещения, предназначенные (или фактически используемые)  под  офисы, торговые объекты, объекты общественного питания и бытового обслуживания,</a:t>
              </a:r>
              <a:r>
                <a:rPr lang="ru-RU" b="1" i="1" dirty="0">
                  <a:solidFill>
                    <a:prstClr val="black"/>
                  </a:solidFill>
                </a:rPr>
                <a:t> включенные в Перечень</a:t>
              </a: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882205" y="684294"/>
            <a:ext cx="3312368" cy="369138"/>
          </a:xfrm>
          <a:prstGeom prst="rect">
            <a:avLst/>
          </a:prstGeom>
        </p:spPr>
        <p:txBody>
          <a:bodyPr wrap="square" lIns="91245" tIns="45624" rIns="91245" bIns="45624">
            <a:spAutoFit/>
          </a:bodyPr>
          <a:lstStyle/>
          <a:p>
            <a:pPr defTabSz="1040499"/>
            <a:r>
              <a:rPr lang="ru-RU" sz="1800" b="1" dirty="0">
                <a:solidFill>
                  <a:srgbClr val="C00000"/>
                </a:solidFill>
              </a:rPr>
              <a:t>КАДАСТРОВАЯ СТОИМОСТЬ</a:t>
            </a:r>
          </a:p>
        </p:txBody>
      </p:sp>
      <p:sp>
        <p:nvSpPr>
          <p:cNvPr id="33" name="Заголовок 2"/>
          <p:cNvSpPr>
            <a:spLocks noGrp="1"/>
          </p:cNvSpPr>
          <p:nvPr>
            <p:ph type="title"/>
          </p:nvPr>
        </p:nvSpPr>
        <p:spPr>
          <a:xfrm>
            <a:off x="522166" y="324267"/>
            <a:ext cx="9865097" cy="486489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Arial Narrow" panose="020B0606020202030204" pitchFamily="34" charset="0"/>
              </a:rPr>
              <a:t>Определение налогооблагаемой базы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93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700" dirty="0" smtClean="0">
                <a:solidFill>
                  <a:schemeClr val="bg1"/>
                </a:solidFill>
              </a:rPr>
              <a:t>6</a:t>
            </a:r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191" y="392964"/>
            <a:ext cx="9144000" cy="523151"/>
          </a:xfrm>
          <a:prstGeom prst="rect">
            <a:avLst/>
          </a:prstGeom>
          <a:noFill/>
        </p:spPr>
        <p:txBody>
          <a:bodyPr wrap="square" lIns="91370" tIns="45686" rIns="91370" bIns="45686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rPr>
              <a:t>Порядок расчета </a:t>
            </a:r>
            <a:r>
              <a:rPr lang="ru-RU" sz="2800" b="1" dirty="0" smtClean="0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налога на имущество физических лиц</a:t>
            </a:r>
            <a:endParaRPr lang="ru-RU" sz="2800" b="1" dirty="0">
              <a:solidFill>
                <a:srgbClr val="005AA9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54004" y="1647007"/>
            <a:ext cx="2520279" cy="492374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pPr lvl="0"/>
            <a:r>
              <a:rPr lang="ru-RU" sz="1300" b="1" dirty="0">
                <a:solidFill>
                  <a:prstClr val="black"/>
                </a:solidFill>
              </a:rPr>
              <a:t>Условие по объектам, по которым уже исчислялся НИФЛ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6185" y="1647007"/>
            <a:ext cx="2880319" cy="492374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pPr lvl="0"/>
            <a:r>
              <a:rPr lang="ru-RU" sz="1300" b="1" dirty="0">
                <a:solidFill>
                  <a:prstClr val="black"/>
                </a:solidFill>
              </a:rPr>
              <a:t>Условие по новым объектам, по которым ранее НИФЛ не исчислялся</a:t>
            </a:r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16200000" flipH="1">
            <a:off x="1673784" y="2115057"/>
            <a:ext cx="432048" cy="360039"/>
          </a:xfrm>
          <a:prstGeom prst="bentConnector3">
            <a:avLst>
              <a:gd name="adj1" fmla="val 50000"/>
            </a:avLst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005932" y="2439090"/>
            <a:ext cx="3456384" cy="3539362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r>
              <a:rPr lang="ru-RU" sz="1400" b="1" dirty="0"/>
              <a:t>Н*= (Н1-Н2) </a:t>
            </a:r>
            <a:r>
              <a:rPr lang="ru-RU" sz="1400" dirty="0" err="1"/>
              <a:t>х</a:t>
            </a:r>
            <a:r>
              <a:rPr lang="ru-RU" sz="1400" dirty="0"/>
              <a:t> </a:t>
            </a:r>
            <a:r>
              <a:rPr lang="ru-RU" sz="1400" b="1" dirty="0"/>
              <a:t>К+Н2</a:t>
            </a:r>
            <a:r>
              <a:rPr lang="ru-RU" sz="1400" dirty="0"/>
              <a:t>, где</a:t>
            </a:r>
          </a:p>
          <a:p>
            <a:r>
              <a:rPr lang="ru-RU" sz="1400" b="1" dirty="0"/>
              <a:t>Н</a:t>
            </a:r>
            <a:r>
              <a:rPr lang="ru-RU" sz="1400" dirty="0"/>
              <a:t> – сумма налога, подлежащая уплате</a:t>
            </a:r>
            <a:endParaRPr lang="ru-RU" sz="1400" b="1" dirty="0"/>
          </a:p>
          <a:p>
            <a:r>
              <a:rPr lang="ru-RU" sz="1400" b="1" dirty="0"/>
              <a:t>Н1</a:t>
            </a:r>
            <a:r>
              <a:rPr lang="ru-RU" sz="1400" dirty="0"/>
              <a:t> – сумма налога ( исчисленная от КС с учетом вычета)</a:t>
            </a:r>
          </a:p>
          <a:p>
            <a:r>
              <a:rPr lang="ru-RU" sz="1400" b="1" dirty="0"/>
              <a:t>Н2* </a:t>
            </a:r>
            <a:r>
              <a:rPr lang="ru-RU" sz="1400" dirty="0"/>
              <a:t>– сумма налога, исчисленная от инвентаризационной стоимости с учетом коэффициента- дефлятора за последний налоговый период</a:t>
            </a:r>
            <a:r>
              <a:rPr lang="ru-RU" sz="1400" b="1" dirty="0"/>
              <a:t> </a:t>
            </a:r>
          </a:p>
          <a:p>
            <a:r>
              <a:rPr lang="ru-RU" sz="1400" b="1" dirty="0"/>
              <a:t>К</a:t>
            </a:r>
            <a:r>
              <a:rPr lang="ru-RU" sz="1400" dirty="0"/>
              <a:t> – коэффициент плавного увеличения нагрузки</a:t>
            </a:r>
          </a:p>
          <a:p>
            <a:r>
              <a:rPr lang="ru-RU" sz="1400" dirty="0"/>
              <a:t>(первый год – 0,2, второй год – 0,4, третий год – 0,6)</a:t>
            </a:r>
          </a:p>
          <a:p>
            <a:endParaRPr lang="ru-RU" sz="1400" dirty="0"/>
          </a:p>
          <a:p>
            <a:pPr lvl="0"/>
            <a:r>
              <a:rPr lang="ru-RU" sz="1400" i="1" dirty="0"/>
              <a:t>В случае, если значение Н2 больше Н1, то расчет проводится по формуле:</a:t>
            </a:r>
          </a:p>
          <a:p>
            <a:pPr lvl="0"/>
            <a:r>
              <a:rPr lang="ru-RU" sz="1400" i="1" dirty="0"/>
              <a:t>Н*= НБ х Ставка х 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26220" y="900315"/>
            <a:ext cx="4933056" cy="707817"/>
          </a:xfrm>
          <a:prstGeom prst="rect">
            <a:avLst/>
          </a:prstGeom>
          <a:solidFill>
            <a:srgbClr val="6ABAD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91370" tIns="45686" rIns="91370" bIns="45686">
            <a:spAutoFit/>
          </a:bodyPr>
          <a:lstStyle/>
          <a:p>
            <a:pPr algn="ctr"/>
            <a:r>
              <a:rPr lang="ru-RU" b="1" dirty="0"/>
              <a:t>определение налоговой базы от кадастровой стоимости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17701" y="2439092"/>
            <a:ext cx="1872208" cy="3539362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r>
              <a:rPr lang="ru-RU" sz="1400" b="1" dirty="0"/>
              <a:t>Н*= НБ </a:t>
            </a:r>
            <a:r>
              <a:rPr lang="ru-RU" sz="1400" b="1" dirty="0" err="1"/>
              <a:t>х</a:t>
            </a:r>
            <a:r>
              <a:rPr lang="ru-RU" sz="1400" b="1" dirty="0"/>
              <a:t> Ставка </a:t>
            </a:r>
            <a:r>
              <a:rPr lang="ru-RU" sz="1400" b="1" dirty="0" err="1"/>
              <a:t>х</a:t>
            </a:r>
            <a:r>
              <a:rPr lang="ru-RU" sz="1400" b="1" dirty="0"/>
              <a:t> К,  </a:t>
            </a:r>
            <a:r>
              <a:rPr lang="ru-RU" sz="1400" dirty="0"/>
              <a:t>где</a:t>
            </a:r>
          </a:p>
          <a:p>
            <a:r>
              <a:rPr lang="ru-RU" sz="1400" b="1" dirty="0"/>
              <a:t>Н</a:t>
            </a:r>
            <a:r>
              <a:rPr lang="ru-RU" sz="1400" dirty="0"/>
              <a:t> – сумма налога, подлежащая уплате</a:t>
            </a:r>
            <a:endParaRPr lang="ru-RU" sz="1400" b="1" dirty="0"/>
          </a:p>
          <a:p>
            <a:r>
              <a:rPr lang="ru-RU" sz="1400" b="1" dirty="0"/>
              <a:t>НБ</a:t>
            </a:r>
            <a:r>
              <a:rPr lang="ru-RU" sz="1400" dirty="0"/>
              <a:t> – налоговая база (КС с учетом вычета)</a:t>
            </a:r>
          </a:p>
          <a:p>
            <a:r>
              <a:rPr lang="ru-RU" sz="1400" b="1" dirty="0"/>
              <a:t>Ставка </a:t>
            </a:r>
            <a:r>
              <a:rPr lang="ru-RU" sz="1400" dirty="0"/>
              <a:t>– применяемая ставка для исчисления налога</a:t>
            </a:r>
          </a:p>
          <a:p>
            <a:r>
              <a:rPr lang="ru-RU" sz="1400" b="1" dirty="0"/>
              <a:t>К</a:t>
            </a:r>
            <a:r>
              <a:rPr lang="ru-RU" sz="1400" dirty="0"/>
              <a:t> – коэффициент плавного увеличения нагрузки</a:t>
            </a:r>
          </a:p>
          <a:p>
            <a:r>
              <a:rPr lang="ru-RU" sz="1400" dirty="0"/>
              <a:t>(первый год – 0,2, второй год – 0,4, третий год – 0,6,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33724" y="6588947"/>
            <a:ext cx="8352928" cy="769373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pPr lvl="4"/>
            <a:r>
              <a:rPr lang="ru-RU" sz="1100" b="1" dirty="0"/>
              <a:t>*сумма налога, подлежащая уплате (Н) определяется:                                </a:t>
            </a:r>
          </a:p>
          <a:p>
            <a:r>
              <a:rPr lang="ru-RU" sz="1100" b="1" dirty="0"/>
              <a:t>                                                 </a:t>
            </a:r>
            <a:r>
              <a:rPr lang="ru-RU" sz="1100" dirty="0"/>
              <a:t>с учетом доли налогоплательщика в праве собственности</a:t>
            </a:r>
          </a:p>
          <a:p>
            <a:r>
              <a:rPr lang="ru-RU" sz="1100" dirty="0"/>
              <a:t>                                                 с учетом коэффициента, определяющего период владения</a:t>
            </a:r>
          </a:p>
          <a:p>
            <a:r>
              <a:rPr lang="ru-RU" sz="1100" dirty="0"/>
              <a:t>                                                 с учетом права на налоговую льготу</a:t>
            </a:r>
          </a:p>
        </p:txBody>
      </p:sp>
      <p:sp>
        <p:nvSpPr>
          <p:cNvPr id="14" name="Левая фигурная скобка 13"/>
          <p:cNvSpPr/>
          <p:nvPr/>
        </p:nvSpPr>
        <p:spPr>
          <a:xfrm rot="16200000">
            <a:off x="5080864" y="2137752"/>
            <a:ext cx="242635" cy="8712968"/>
          </a:xfrm>
          <a:prstGeom prst="leftBrace">
            <a:avLst>
              <a:gd name="adj1" fmla="val 111406"/>
              <a:gd name="adj2" fmla="val 49633"/>
            </a:avLst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lIns="91370" tIns="45686" rIns="91370" bIns="45686"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282804" y="828307"/>
            <a:ext cx="3816423" cy="1015594"/>
          </a:xfrm>
          <a:prstGeom prst="rect">
            <a:avLst/>
          </a:prstGeom>
          <a:solidFill>
            <a:srgbClr val="6ABAD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91370" tIns="45686" rIns="91370" bIns="45686">
            <a:spAutoFit/>
          </a:bodyPr>
          <a:lstStyle/>
          <a:p>
            <a:pPr algn="ctr"/>
            <a:r>
              <a:rPr lang="ru-RU" b="1" i="1" dirty="0"/>
              <a:t>определение налоговой базы от инвентаризационной стоимости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398875" y="2735932"/>
            <a:ext cx="3419872" cy="3323918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r>
              <a:rPr lang="ru-RU" sz="1400" b="1" dirty="0"/>
              <a:t>Н*= НБ </a:t>
            </a:r>
            <a:r>
              <a:rPr lang="ru-RU" sz="1400" b="1" dirty="0" err="1"/>
              <a:t>х</a:t>
            </a:r>
            <a:r>
              <a:rPr lang="ru-RU" sz="1400" b="1" dirty="0"/>
              <a:t> Ставка,  </a:t>
            </a:r>
            <a:r>
              <a:rPr lang="ru-RU" sz="1400" dirty="0"/>
              <a:t>где</a:t>
            </a:r>
          </a:p>
          <a:p>
            <a:r>
              <a:rPr lang="ru-RU" sz="1400" b="1" dirty="0"/>
              <a:t>Н</a:t>
            </a:r>
            <a:r>
              <a:rPr lang="ru-RU" sz="1400" dirty="0"/>
              <a:t> – сумма налога, подлежащая уплате</a:t>
            </a:r>
            <a:endParaRPr lang="ru-RU" sz="1400" b="1" dirty="0"/>
          </a:p>
          <a:p>
            <a:r>
              <a:rPr lang="ru-RU" sz="1400" b="1" dirty="0"/>
              <a:t>НБ</a:t>
            </a:r>
            <a:r>
              <a:rPr lang="ru-RU" sz="1400" dirty="0"/>
              <a:t> – налоговая база (инвентаризационная стоимость с учетом </a:t>
            </a:r>
            <a:r>
              <a:rPr lang="ru-RU" sz="1400" i="1" dirty="0"/>
              <a:t>коэффициента-дефлятора, установленного на</a:t>
            </a:r>
          </a:p>
          <a:p>
            <a:r>
              <a:rPr lang="ru-RU" sz="1400" i="1" dirty="0"/>
              <a:t>2016 год -1.329</a:t>
            </a:r>
          </a:p>
          <a:p>
            <a:r>
              <a:rPr lang="ru-RU" sz="1400" i="1" dirty="0"/>
              <a:t>2017 год – 1.425</a:t>
            </a:r>
          </a:p>
          <a:p>
            <a:r>
              <a:rPr lang="ru-RU" sz="1400" i="1" dirty="0"/>
              <a:t>2018 год – </a:t>
            </a:r>
            <a:r>
              <a:rPr lang="ru-RU" sz="1400" i="1" dirty="0" smtClean="0"/>
              <a:t>1.481</a:t>
            </a:r>
          </a:p>
          <a:p>
            <a:r>
              <a:rPr lang="ru-RU" sz="1400" i="1" dirty="0" smtClean="0"/>
              <a:t>2019 год – 1.518</a:t>
            </a:r>
            <a:endParaRPr lang="ru-RU" sz="1400" i="1" dirty="0"/>
          </a:p>
          <a:p>
            <a:r>
              <a:rPr lang="ru-RU" sz="1400" b="1" dirty="0"/>
              <a:t>Ставка </a:t>
            </a:r>
            <a:r>
              <a:rPr lang="ru-RU" sz="1400" dirty="0"/>
              <a:t>– применяемая ставка для исчисления налога, с учетом суммарной инвентаризационной стоимости по объекта недвижимости физических лиц в границах одного МО</a:t>
            </a:r>
          </a:p>
        </p:txBody>
      </p:sp>
      <p:cxnSp>
        <p:nvCxnSpPr>
          <p:cNvPr id="17" name="Соединительная линия уступом 16"/>
          <p:cNvCxnSpPr/>
          <p:nvPr/>
        </p:nvCxnSpPr>
        <p:spPr>
          <a:xfrm rot="16200000" flipH="1">
            <a:off x="4626112" y="2115057"/>
            <a:ext cx="432048" cy="360039"/>
          </a:xfrm>
          <a:prstGeom prst="bentConnector3">
            <a:avLst>
              <a:gd name="adj1" fmla="val 50000"/>
            </a:avLst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470882" y="5195870"/>
            <a:ext cx="3347865" cy="492374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pPr lvl="0"/>
            <a:endParaRPr lang="ru-RU" sz="1300" b="1" i="1" dirty="0">
              <a:solidFill>
                <a:prstClr val="black"/>
              </a:solidFill>
            </a:endParaRPr>
          </a:p>
          <a:p>
            <a:pPr lvl="0"/>
            <a:endParaRPr lang="ru-RU" sz="1300" b="1" i="1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28890" y="2443537"/>
            <a:ext cx="2957767" cy="307708"/>
          </a:xfrm>
          <a:prstGeom prst="rect">
            <a:avLst/>
          </a:prstGeom>
        </p:spPr>
        <p:txBody>
          <a:bodyPr wrap="square" lIns="91370" tIns="45686" rIns="91370" bIns="45686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</a:rPr>
              <a:t>Исчисление налога за 2015-2019 г.г.</a:t>
            </a:r>
            <a:endParaRPr lang="ru-RU" sz="14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75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prstClr val="white"/>
                </a:solidFill>
              </a:rPr>
              <a:t>7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66180" y="612279"/>
            <a:ext cx="993710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Пример № 1: Налогоплательщик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</a:rPr>
              <a:t>имеет в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собственности  Жилой дом,  расположенный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</a:rPr>
              <a:t>по адресу: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г. Горно-Алтайск, пер. Колхозной, площадь объекта составляет 123 </a:t>
            </a:r>
            <a:r>
              <a:rPr lang="ru-RU" sz="1700" b="1" dirty="0" err="1">
                <a:solidFill>
                  <a:schemeClr val="accent1">
                    <a:lumMod val="75000"/>
                  </a:schemeClr>
                </a:solidFill>
              </a:rPr>
              <a:t>кв.м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.)</a:t>
            </a:r>
          </a:p>
          <a:p>
            <a:endParaRPr lang="ru-RU" sz="1700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477536"/>
              </p:ext>
            </p:extLst>
          </p:nvPr>
        </p:nvGraphicFramePr>
        <p:xfrm>
          <a:off x="666180" y="1404367"/>
          <a:ext cx="9505056" cy="33123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8192"/>
                <a:gridCol w="1224136"/>
                <a:gridCol w="792088"/>
                <a:gridCol w="936104"/>
                <a:gridCol w="648072"/>
                <a:gridCol w="648072"/>
                <a:gridCol w="567493"/>
                <a:gridCol w="872667"/>
                <a:gridCol w="864096"/>
                <a:gridCol w="1224136"/>
              </a:tblGrid>
              <a:tr h="14375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Вид расчета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Стоимость                 (ИС на 01.01.2013, КС </a:t>
                      </a:r>
                      <a:r>
                        <a:rPr lang="ru-RU" sz="1200" b="1" u="none" strike="noStrike">
                          <a:effectLst/>
                        </a:rPr>
                        <a:t>на </a:t>
                      </a:r>
                      <a:r>
                        <a:rPr lang="ru-RU" sz="1200" b="1" u="none" strike="noStrike" smtClean="0">
                          <a:effectLst/>
                        </a:rPr>
                        <a:t>01.01.2020), </a:t>
                      </a:r>
                      <a:r>
                        <a:rPr lang="ru-RU" sz="1200" b="1" u="none" strike="noStrike" dirty="0">
                          <a:effectLst/>
                        </a:rPr>
                        <a:t>руб.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Площадь </a:t>
                      </a:r>
                      <a:r>
                        <a:rPr lang="ru-RU" sz="1200" b="1" u="none" strike="noStrike" dirty="0" err="1">
                          <a:effectLst/>
                        </a:rPr>
                        <a:t>кв.м</a:t>
                      </a:r>
                      <a:r>
                        <a:rPr lang="ru-RU" sz="1200" b="1" u="none" strike="noStrike" dirty="0">
                          <a:effectLst/>
                        </a:rPr>
                        <a:t>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</a:rPr>
                        <a:t>Коэффициент-дефлятор на 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Вычет, </a:t>
                      </a:r>
                      <a:r>
                        <a:rPr lang="ru-RU" sz="1200" b="1" u="none" strike="noStrike" dirty="0" err="1">
                          <a:effectLst/>
                        </a:rPr>
                        <a:t>кв.м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Налоговая база , руб.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Ставка налога,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</a:rPr>
                        <a:t>Предвари- тельная сумма налога, руб.</a:t>
                      </a:r>
                      <a:endParaRPr lang="ru-RU" sz="1200" b="1" u="none" strike="noStrike" dirty="0">
                        <a:effectLst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Понижающий коэффициент (1-й год)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Сумма налога, руб.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4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от инвентаризационной </a:t>
                      </a:r>
                      <a:r>
                        <a:rPr lang="ru-RU" sz="1200" b="1" u="none" strike="noStrike" dirty="0" smtClean="0">
                          <a:effectLst/>
                        </a:rPr>
                        <a:t>стоимости за 2019 г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730 730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1.518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1 109 248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</a:rPr>
                        <a:t>0.5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5546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5546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13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от кадастровой </a:t>
                      </a: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стоимости 1 год применения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2 790 790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1 656 323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0.3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sng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4969</a:t>
                      </a:r>
                      <a:endParaRPr lang="ru-RU" sz="1200" b="1" i="0" u="sng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0.2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993.80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378" marR="7378" marT="73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66180" y="4932759"/>
            <a:ext cx="8712968" cy="149046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10396" y="550882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0196" y="4788743"/>
            <a:ext cx="9001000" cy="230425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3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1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 (1год)=</a:t>
            </a:r>
            <a:r>
              <a:rPr kumimoji="0" lang="ru-RU" sz="50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(1</a:t>
            </a:r>
            <a:r>
              <a:rPr kumimoji="0" lang="ru-RU" sz="50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656 323*0,3% - </a:t>
            </a:r>
            <a:r>
              <a:rPr kumimoji="0" lang="ru-RU" sz="5000" b="1" i="0" u="sng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5546</a:t>
            </a:r>
            <a:r>
              <a:rPr kumimoji="0" lang="ru-RU" sz="50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)*0,2+5546= </a:t>
            </a:r>
          </a:p>
          <a:p>
            <a:pPr lvl="0"/>
            <a:r>
              <a:rPr lang="ru-RU" sz="5000" dirty="0"/>
              <a:t>В </a:t>
            </a:r>
            <a:r>
              <a:rPr lang="ru-RU" sz="5000" dirty="0" smtClean="0"/>
              <a:t>связи с тем, что </a:t>
            </a:r>
            <a:r>
              <a:rPr lang="ru-RU" sz="5000" dirty="0"/>
              <a:t>значение Н2 больше Н1, </a:t>
            </a:r>
          </a:p>
          <a:p>
            <a:pPr lvl="0"/>
            <a:r>
              <a:rPr lang="ru-RU" sz="5000" dirty="0" smtClean="0"/>
              <a:t>то </a:t>
            </a:r>
            <a:r>
              <a:rPr lang="ru-RU" sz="5000" dirty="0"/>
              <a:t>расчет проводится по формуле:</a:t>
            </a:r>
          </a:p>
          <a:p>
            <a:pPr lvl="0"/>
            <a:r>
              <a:rPr lang="ru-RU" sz="5000" dirty="0" smtClean="0"/>
              <a:t>Н= </a:t>
            </a:r>
            <a:r>
              <a:rPr lang="ru-RU" sz="5000" dirty="0"/>
              <a:t>НБ х Ставка х К</a:t>
            </a:r>
          </a:p>
          <a:p>
            <a:pPr defTabSz="1043056">
              <a:spcBef>
                <a:spcPct val="0"/>
              </a:spcBef>
            </a:pPr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 (1 год)</a:t>
            </a:r>
            <a:r>
              <a:rPr kumimoji="0" lang="ru-RU" sz="50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= 1 656 323 * 0.3 % * 0.2 = 993.80 руб.</a:t>
            </a:r>
          </a:p>
          <a:p>
            <a:pPr defTabSz="1043056">
              <a:spcBef>
                <a:spcPct val="0"/>
              </a:spcBef>
            </a:pPr>
            <a:r>
              <a:rPr lang="ru-RU" sz="5000" b="1" noProof="0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 (2 год) = 1 656 323 * 0.3 % * 0.4 = 1987.59 руб.</a:t>
            </a:r>
          </a:p>
          <a:p>
            <a:pPr defTabSz="1043056">
              <a:spcBef>
                <a:spcPct val="0"/>
              </a:spcBef>
            </a:pPr>
            <a:r>
              <a:rPr kumimoji="0" lang="ru-RU" sz="5000" b="1" i="0" u="none" strike="noStrike" kern="1200" cap="none" spc="0" normalizeH="0" baseline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</a:t>
            </a:r>
            <a:r>
              <a:rPr kumimoji="0" lang="ru-RU" sz="5000" b="1" i="0" u="none" strike="noStrike" kern="1200" cap="none" spc="0" normalizeH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(З год) = 1 656 323 * 0.3%  * 0.6 = 2981.40 руб.</a:t>
            </a:r>
          </a:p>
          <a:p>
            <a:pPr defTabSz="1043056">
              <a:spcBef>
                <a:spcPct val="0"/>
              </a:spcBef>
            </a:pPr>
            <a:r>
              <a:rPr lang="ru-RU" sz="5000" dirty="0"/>
              <a:t>Так как сумма налога превышает 10%  по отношению к </a:t>
            </a:r>
          </a:p>
          <a:p>
            <a:pPr defTabSz="1043056">
              <a:spcBef>
                <a:spcPct val="0"/>
              </a:spcBef>
            </a:pPr>
            <a:r>
              <a:rPr lang="ru-RU" sz="5000" dirty="0"/>
              <a:t>предыдущему году, то налог будет рассчитан по формуле:</a:t>
            </a:r>
          </a:p>
          <a:p>
            <a:pPr defTabSz="1043056">
              <a:spcBef>
                <a:spcPct val="0"/>
              </a:spcBef>
            </a:pPr>
            <a:r>
              <a:rPr lang="ru-RU" sz="5000" b="1" dirty="0">
                <a:solidFill>
                  <a:srgbClr val="005AA9"/>
                </a:solidFill>
              </a:rPr>
              <a:t>Н(3год)= </a:t>
            </a:r>
            <a:r>
              <a:rPr lang="ru-RU" sz="5000" b="1" dirty="0" smtClean="0">
                <a:solidFill>
                  <a:srgbClr val="005AA9"/>
                </a:solidFill>
              </a:rPr>
              <a:t>1987.59 </a:t>
            </a:r>
            <a:r>
              <a:rPr lang="ru-RU" sz="5000" b="1" dirty="0">
                <a:solidFill>
                  <a:srgbClr val="005AA9"/>
                </a:solidFill>
              </a:rPr>
              <a:t>руб</a:t>
            </a:r>
            <a:r>
              <a:rPr lang="ru-RU" sz="5000" b="1" dirty="0" smtClean="0">
                <a:solidFill>
                  <a:srgbClr val="005AA9"/>
                </a:solidFill>
              </a:rPr>
              <a:t>.+ 10%=</a:t>
            </a:r>
            <a:r>
              <a:rPr lang="ru-RU" sz="5000" b="1" dirty="0">
                <a:solidFill>
                  <a:srgbClr val="005AA9"/>
                </a:solidFill>
              </a:rPr>
              <a:t> </a:t>
            </a:r>
            <a:r>
              <a:rPr lang="ru-RU" sz="5000" b="1" dirty="0" smtClean="0">
                <a:solidFill>
                  <a:srgbClr val="005AA9"/>
                </a:solidFill>
              </a:rPr>
              <a:t>2186.35 </a:t>
            </a:r>
            <a:r>
              <a:rPr lang="ru-RU" sz="5000" b="1" dirty="0">
                <a:solidFill>
                  <a:srgbClr val="005AA9"/>
                </a:solidFill>
              </a:rPr>
              <a:t>руб.</a:t>
            </a:r>
          </a:p>
          <a:p>
            <a:pPr defTabSz="1043056">
              <a:spcBef>
                <a:spcPct val="0"/>
              </a:spcBef>
            </a:pPr>
            <a:endParaRPr kumimoji="0" lang="ru-RU" sz="2800" b="1" i="0" u="none" strike="noStrike" kern="1200" cap="none" spc="0" normalizeH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7313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1260351"/>
            <a:ext cx="8580438" cy="4968552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 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prstClr val="white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62808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15739</TotalTime>
  <Words>860</Words>
  <Application>Microsoft Office PowerPoint</Application>
  <PresentationFormat>Произвольный</PresentationFormat>
  <Paragraphs>133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Present_FNS2012_A4</vt:lpstr>
      <vt:lpstr>1_Present_FNS2012_A4</vt:lpstr>
      <vt:lpstr>2_Present_FNS2012_A4</vt:lpstr>
      <vt:lpstr>«Разъяснения по исчислению имущественных налогов»</vt:lpstr>
      <vt:lpstr>Презентация PowerPoint</vt:lpstr>
      <vt:lpstr>Сервис «Справочная информация о ставках и льготах по имущественным налогам» </vt:lpstr>
      <vt:lpstr>Справочная информация по объектам недвижимости в режиме online</vt:lpstr>
      <vt:lpstr>Официальный сайт органов Росреестра</vt:lpstr>
      <vt:lpstr>Определение налогооблагаемой базы</vt:lpstr>
      <vt:lpstr>Презентация PowerPoint</vt:lpstr>
      <vt:lpstr>Презентация PowerPoint</vt:lpstr>
      <vt:lpstr>Спасибо за внимание 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Нипеин Евгений Николаевич</cp:lastModifiedBy>
  <cp:revision>1089</cp:revision>
  <cp:lastPrinted>2020-09-08T10:33:59Z</cp:lastPrinted>
  <dcterms:created xsi:type="dcterms:W3CDTF">2013-04-18T07:19:29Z</dcterms:created>
  <dcterms:modified xsi:type="dcterms:W3CDTF">2020-09-09T03:02:37Z</dcterms:modified>
</cp:coreProperties>
</file>